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7" r:id="rId4"/>
    <p:sldId id="259" r:id="rId5"/>
    <p:sldId id="261" r:id="rId6"/>
    <p:sldId id="263" r:id="rId7"/>
    <p:sldId id="265" r:id="rId8"/>
    <p:sldId id="266" r:id="rId9"/>
    <p:sldId id="267" r:id="rId10"/>
    <p:sldId id="269" r:id="rId11"/>
    <p:sldId id="280" r:id="rId12"/>
    <p:sldId id="271" r:id="rId13"/>
    <p:sldId id="272" r:id="rId14"/>
    <p:sldId id="273" r:id="rId15"/>
    <p:sldId id="279" r:id="rId16"/>
    <p:sldId id="275" r:id="rId17"/>
    <p:sldId id="277" r:id="rId18"/>
    <p:sldId id="281" r:id="rId19"/>
    <p:sldId id="294" r:id="rId20"/>
    <p:sldId id="285" r:id="rId21"/>
    <p:sldId id="283" r:id="rId22"/>
    <p:sldId id="290" r:id="rId23"/>
    <p:sldId id="292" r:id="rId24"/>
    <p:sldId id="291" r:id="rId25"/>
    <p:sldId id="284" r:id="rId26"/>
    <p:sldId id="286" r:id="rId27"/>
    <p:sldId id="287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0D5995-6114-DCE2-D013-E873281D3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D923228-DD46-AA38-DEA1-7F573C951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50F7F7-2A3B-2A71-3E2D-17A3C64E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0CA-0D7A-4077-8F0B-4485925FC4D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7BB92E-6BC3-918C-9DA7-B16F7350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307981-86A0-9C6D-09FF-5CFDD435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D66A-2815-4E4D-A3A1-D116CC2B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0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5D8F3F-75C7-A8DE-8C91-7E415E42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4E033DF-8D97-43B7-FBD0-00B267744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79BFDF-3438-FFB6-0182-81143CDC1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0CA-0D7A-4077-8F0B-4485925FC4D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049D57-480B-8186-266A-D6989E96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C87BA1-5851-E8AC-259B-5104829F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D66A-2815-4E4D-A3A1-D116CC2B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0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E40E112-9AEC-5CB3-52F1-0D9C9D22B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BB608EA-0949-880F-4C6C-8AE64F34D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7AE068-748E-58C8-4430-88E4E4829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0CA-0D7A-4077-8F0B-4485925FC4D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334BB7-ED30-D25F-06B1-FDB4EA563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7115C82-F242-7920-D01E-8863AFE0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D66A-2815-4E4D-A3A1-D116CC2B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3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EF98CF-CE4B-45FE-5046-FA61BDD3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D02A32-9F12-B0AF-F0BD-828C346C5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DEE7160-6E7D-EF62-F2E0-831BCCA3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0CA-0D7A-4077-8F0B-4485925FC4D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E1DFF1-A49F-4B5B-258B-E89B21977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0F815B-B49E-0201-4499-B4581542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D66A-2815-4E4D-A3A1-D116CC2B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0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8D09DC-B7D3-CCDB-9E1E-CC1BB6486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E37F1E-60DE-CACA-4DC9-84A4AA351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3B47C8A-C185-9F51-7C2E-FF8B7FA2D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0CA-0D7A-4077-8F0B-4485925FC4D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47929C-0DC2-70E2-5A18-BCC7D068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25018B-E499-FE34-8351-A820BD2E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D66A-2815-4E4D-A3A1-D116CC2B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2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0317DC-BCCB-FFEF-ED6F-5AE437917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B925A9-456C-5FBC-CAB1-57639B3EE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4F36D2F-CE8F-D824-5AB5-F44E230DA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0F78517-957C-4C17-264A-B3C955DA5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0CA-0D7A-4077-8F0B-4485925FC4D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00EF8E9-3927-1BC0-8BAD-C615B45B7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CEB5101-733A-D9E6-BE27-52E26AAD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D66A-2815-4E4D-A3A1-D116CC2B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7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B0C204-83B6-3A20-F8D8-A20AA216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144207-3A2E-3A55-C218-417E08CFC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D439F84-91B4-35F8-985A-95044FA40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E3CA7F7-5054-72C3-414B-DA854EA39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FB4BD5F-BC4A-0A17-AA47-E903F391E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ECA169-988D-D2DA-2090-CC7FC333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0CA-0D7A-4077-8F0B-4485925FC4D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65B7695-C557-1DDF-A6E7-C4AB9844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28B9610-C4C1-7DE9-ACF9-1E12E497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D66A-2815-4E4D-A3A1-D116CC2B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764BD3-F65D-5ACB-0234-98FC9BD6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22360E9-582A-AC33-2F02-E73440C5C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0CA-0D7A-4077-8F0B-4485925FC4D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E269E4B-F6CD-89A3-105F-04942763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1AF8342-4E34-EF78-839D-A6C5E584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D66A-2815-4E4D-A3A1-D116CC2B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E84FF00-8115-0C85-079D-926B36AC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0CA-0D7A-4077-8F0B-4485925FC4D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DCF3138-1C25-5D4B-B653-E16E49CD0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EC33BE8-45DC-0462-E2B1-D83EAA3C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D66A-2815-4E4D-A3A1-D116CC2B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8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EE929B-6B63-8AD2-B214-B500E280A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509A90-5A94-56A2-34F0-0AF341F4B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0468105-48E4-9940-21CF-6272BF7A3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C59DE3B-4FE3-84FD-778D-6309D0CD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0CA-0D7A-4077-8F0B-4485925FC4D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4FC2A91-5C53-BCD8-6D3D-8B7661824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9572A20-12CE-4209-A0D4-A7AEA7A5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D66A-2815-4E4D-A3A1-D116CC2B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07A3EF-432F-3E82-47DA-F264518BA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ED20FBB-B604-3863-A836-A10228D22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7B2A91B-392D-48B7-6491-13CE92811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D4FC8EB-6E70-5344-C6EE-BC9ADC224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0CA-0D7A-4077-8F0B-4485925FC4D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5B19DE8-87D2-272A-70F1-9EE07FB74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1A2F12-1102-2ABE-49B6-0ED24829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D66A-2815-4E4D-A3A1-D116CC2B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72751F4-A235-4545-5B3D-794C13BD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46B2055-5368-FEFF-C773-2CE61DF88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7F8DC0-BF36-D556-98FD-B5F781FFB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4F00CA-0D7A-4077-8F0B-4485925FC4D4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BFDDD4-35EE-1A52-A36B-77E9216A4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B0A248-8605-F3B3-E907-C3A6D4E68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23D66A-2815-4E4D-A3A1-D116CC2B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4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F76A71-32C0-90F7-EB01-EC3D8CC06E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noProof="0" dirty="0"/>
              <a:t>Wyniki ankiety: </a:t>
            </a:r>
            <a:r>
              <a:rPr lang="pl-PL" b="1" noProof="0" dirty="0" err="1"/>
              <a:t>LOiT</a:t>
            </a:r>
            <a:endParaRPr lang="pl-PL" b="1" noProof="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5B7DB44-1B20-6CE2-CA8C-BF50B2C29E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noProof="0" dirty="0"/>
              <a:t>5.01-6.02 2026</a:t>
            </a:r>
          </a:p>
          <a:p>
            <a:r>
              <a:rPr lang="pl-PL" noProof="0" dirty="0"/>
              <a:t>212 nadesłanych odpowiedzi</a:t>
            </a:r>
          </a:p>
        </p:txBody>
      </p:sp>
      <p:pic>
        <p:nvPicPr>
          <p:cNvPr id="5" name="Obraz 4" descr="Obraz zawierający Czcionka, Grafika, logo, woda&#10;&#10;Zawartość wygenerowana przez AI może być niepoprawna.">
            <a:extLst>
              <a:ext uri="{FF2B5EF4-FFF2-40B4-BE49-F238E27FC236}">
                <a16:creationId xmlns:a16="http://schemas.microsoft.com/office/drawing/2014/main" id="{5BE41C9D-A24E-DEE3-92DF-BC1D06806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12" y="238171"/>
            <a:ext cx="3181794" cy="619211"/>
          </a:xfrm>
          <a:prstGeom prst="rect">
            <a:avLst/>
          </a:prstGeom>
        </p:spPr>
      </p:pic>
      <p:pic>
        <p:nvPicPr>
          <p:cNvPr id="7" name="Obraz 6" descr="Obraz zawierający tekst, Czcionka, Jaskrawoniebieski, zrzut ekranu&#10;&#10;Zawartość wygenerowana przez AI może być niepoprawna.">
            <a:extLst>
              <a:ext uri="{FF2B5EF4-FFF2-40B4-BE49-F238E27FC236}">
                <a16:creationId xmlns:a16="http://schemas.microsoft.com/office/drawing/2014/main" id="{77B849C7-47C4-67AF-3E45-512C1C145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710" y="238171"/>
            <a:ext cx="2467319" cy="67636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A0387EA-94FA-3650-B762-6D4F4F5EB5E3}"/>
              </a:ext>
            </a:extLst>
          </p:cNvPr>
          <p:cNvSpPr txBox="1"/>
          <p:nvPr/>
        </p:nvSpPr>
        <p:spPr>
          <a:xfrm>
            <a:off x="0" y="6246796"/>
            <a:ext cx="12191999" cy="373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Ankieta Katedry Dydaktyki Matematyki IM UKEN - wyniki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8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8A56B-29FF-95F6-A86A-26D6B70C7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487620C-5035-D62A-8205-F0781EB186C4}"/>
              </a:ext>
            </a:extLst>
          </p:cNvPr>
          <p:cNvSpPr txBox="1"/>
          <p:nvPr/>
        </p:nvSpPr>
        <p:spPr>
          <a:xfrm>
            <a:off x="0" y="0"/>
            <a:ext cx="690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noProof="0" dirty="0"/>
              <a:t>Trygonometria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730300F-E794-5215-87EF-56BEE67F4B95}"/>
              </a:ext>
            </a:extLst>
          </p:cNvPr>
          <p:cNvSpPr txBox="1"/>
          <p:nvPr/>
        </p:nvSpPr>
        <p:spPr>
          <a:xfrm>
            <a:off x="10331241" y="0"/>
            <a:ext cx="18607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noProof="0" dirty="0"/>
              <a:t>Tryg</a:t>
            </a:r>
          </a:p>
        </p:txBody>
      </p:sp>
      <p:pic>
        <p:nvPicPr>
          <p:cNvPr id="14" name="Obraz 13" descr="Obraz zawierający tekst, zrzut ekranu, Równolegle, numer&#10;&#10;Zawartość wygenerowana przez AI może być niepoprawna.">
            <a:extLst>
              <a:ext uri="{FF2B5EF4-FFF2-40B4-BE49-F238E27FC236}">
                <a16:creationId xmlns:a16="http://schemas.microsoft.com/office/drawing/2014/main" id="{1B210718-3133-4456-56C4-8B0221F9D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7" y="489575"/>
            <a:ext cx="10069330" cy="63159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B2FDF95-A03E-4711-D4F2-39820B671452}"/>
              </a:ext>
            </a:extLst>
          </p:cNvPr>
          <p:cNvSpPr txBox="1"/>
          <p:nvPr/>
        </p:nvSpPr>
        <p:spPr>
          <a:xfrm>
            <a:off x="10164507" y="5071704"/>
            <a:ext cx="19323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100" b="1" i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Równania trygonometryczne mogą mieć bardzo różną trudność. Uważam, że powinny zostać w jakiś sposób ograniczone, np. poprzez podanie w podstawie liczby koniecznych przekształceń wzorów.</a:t>
            </a:r>
            <a:endParaRPr lang="en-US" sz="1200" i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7DFFD-BEBD-1D8F-2878-3B9E4A486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16CC950-17B3-1CA2-5FF7-2113E0C7BEDE}"/>
              </a:ext>
            </a:extLst>
          </p:cNvPr>
          <p:cNvSpPr txBox="1"/>
          <p:nvPr/>
        </p:nvSpPr>
        <p:spPr>
          <a:xfrm>
            <a:off x="0" y="0"/>
            <a:ext cx="690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noProof="0" dirty="0"/>
              <a:t>Trygonometria</a:t>
            </a:r>
          </a:p>
        </p:txBody>
      </p:sp>
      <p:pic>
        <p:nvPicPr>
          <p:cNvPr id="5" name="Obraz 4" descr="Obraz zawierający tekst, zrzut ekranu, Czcionka, numer&#10;&#10;Zawartość wygenerowana przez AI może być niepoprawna.">
            <a:extLst>
              <a:ext uri="{FF2B5EF4-FFF2-40B4-BE49-F238E27FC236}">
                <a16:creationId xmlns:a16="http://schemas.microsoft.com/office/drawing/2014/main" id="{0DEA0B61-49EC-B7A0-1BCD-389D4433BF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7392"/>
          <a:stretch>
            <a:fillRect/>
          </a:stretch>
        </p:blipFill>
        <p:spPr>
          <a:xfrm>
            <a:off x="515063" y="1107996"/>
            <a:ext cx="10450383" cy="1447571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231EA19-F100-6426-67FD-6C18552E82A0}"/>
              </a:ext>
            </a:extLst>
          </p:cNvPr>
          <p:cNvSpPr txBox="1"/>
          <p:nvPr/>
        </p:nvSpPr>
        <p:spPr>
          <a:xfrm>
            <a:off x="10331241" y="0"/>
            <a:ext cx="18607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noProof="0" dirty="0"/>
              <a:t>Tryg</a:t>
            </a:r>
          </a:p>
        </p:txBody>
      </p:sp>
      <p:pic>
        <p:nvPicPr>
          <p:cNvPr id="4" name="Obraz 3" descr="Obraz zawierający tekst, zrzut ekranu, Czcionka, numer&#10;&#10;Zawartość wygenerowana przez AI może być niepoprawna.">
            <a:extLst>
              <a:ext uri="{FF2B5EF4-FFF2-40B4-BE49-F238E27FC236}">
                <a16:creationId xmlns:a16="http://schemas.microsoft.com/office/drawing/2014/main" id="{0DEC4BDC-BF0B-F102-7CFB-4B6EE9AAA8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033" b="33359"/>
          <a:stretch>
            <a:fillRect/>
          </a:stretch>
        </p:blipFill>
        <p:spPr>
          <a:xfrm>
            <a:off x="515062" y="3072095"/>
            <a:ext cx="10450383" cy="1447571"/>
          </a:xfrm>
          <a:prstGeom prst="rect">
            <a:avLst/>
          </a:prstGeom>
        </p:spPr>
      </p:pic>
      <p:pic>
        <p:nvPicPr>
          <p:cNvPr id="6" name="Obraz 5" descr="Obraz zawierający tekst, zrzut ekranu, Czcionka, numer&#10;&#10;Zawartość wygenerowana przez AI może być niepoprawna.">
            <a:extLst>
              <a:ext uri="{FF2B5EF4-FFF2-40B4-BE49-F238E27FC236}">
                <a16:creationId xmlns:a16="http://schemas.microsoft.com/office/drawing/2014/main" id="{9B14981D-603B-0954-017D-AC6EA0F0C1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391"/>
          <a:stretch>
            <a:fillRect/>
          </a:stretch>
        </p:blipFill>
        <p:spPr>
          <a:xfrm>
            <a:off x="437427" y="5026218"/>
            <a:ext cx="10450383" cy="14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4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73335-59C2-8590-E907-78E05BD67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3EC2B55-4D07-1C9B-16F9-1A9271A51363}"/>
              </a:ext>
            </a:extLst>
          </p:cNvPr>
          <p:cNvSpPr txBox="1"/>
          <p:nvPr/>
        </p:nvSpPr>
        <p:spPr>
          <a:xfrm>
            <a:off x="0" y="-3511"/>
            <a:ext cx="690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noProof="0" dirty="0"/>
              <a:t>Planimetria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25BF0FF-BB1C-91CA-FE2B-3B3C4ED02356}"/>
              </a:ext>
            </a:extLst>
          </p:cNvPr>
          <p:cNvSpPr txBox="1"/>
          <p:nvPr/>
        </p:nvSpPr>
        <p:spPr>
          <a:xfrm>
            <a:off x="10446587" y="-188177"/>
            <a:ext cx="1814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noProof="0" dirty="0"/>
              <a:t>Plan</a:t>
            </a:r>
          </a:p>
        </p:txBody>
      </p:sp>
      <p:pic>
        <p:nvPicPr>
          <p:cNvPr id="8" name="Obraz 7" descr="Obraz zawierający tekst, zrzut ekranu, numer, Równolegle&#10;&#10;Zawartość wygenerowana przez AI może być niepoprawna.">
            <a:extLst>
              <a:ext uri="{FF2B5EF4-FFF2-40B4-BE49-F238E27FC236}">
                <a16:creationId xmlns:a16="http://schemas.microsoft.com/office/drawing/2014/main" id="{3330E1B3-B36E-0375-CC43-8C8FEF09B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1" y="517585"/>
            <a:ext cx="10431957" cy="62591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1303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962ED-36A1-7AE4-2054-04BAE4F49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0B837AA7-A418-0131-F754-E21ACD1911DD}"/>
              </a:ext>
            </a:extLst>
          </p:cNvPr>
          <p:cNvSpPr txBox="1"/>
          <p:nvPr/>
        </p:nvSpPr>
        <p:spPr>
          <a:xfrm>
            <a:off x="0" y="-3511"/>
            <a:ext cx="690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noProof="0" dirty="0"/>
              <a:t>Planimetria</a:t>
            </a:r>
          </a:p>
        </p:txBody>
      </p:sp>
      <p:pic>
        <p:nvPicPr>
          <p:cNvPr id="4" name="Obraz 3" descr="Obraz zawierający tekst, zrzut ekranu, Czcionka, linia&#10;&#10;Zawartość wygenerowana przez AI może być niepoprawna.">
            <a:extLst>
              <a:ext uri="{FF2B5EF4-FFF2-40B4-BE49-F238E27FC236}">
                <a16:creationId xmlns:a16="http://schemas.microsoft.com/office/drawing/2014/main" id="{03051447-9049-33F7-DF70-5C1B6B01A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58" y="1574320"/>
            <a:ext cx="10431331" cy="1486107"/>
          </a:xfrm>
          <a:prstGeom prst="rect">
            <a:avLst/>
          </a:prstGeom>
        </p:spPr>
      </p:pic>
      <p:pic>
        <p:nvPicPr>
          <p:cNvPr id="7" name="Obraz 6" descr="Obraz zawierający tekst, zrzut ekranu, linia, Czcionka&#10;&#10;Zawartość wygenerowana przez AI może być niepoprawna.">
            <a:extLst>
              <a:ext uri="{FF2B5EF4-FFF2-40B4-BE49-F238E27FC236}">
                <a16:creationId xmlns:a16="http://schemas.microsoft.com/office/drawing/2014/main" id="{706F64B0-CAC3-AFA5-A5DA-8BC423DD2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86" y="3797574"/>
            <a:ext cx="11298227" cy="1657581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59A2D34-8188-A3B3-D64A-D4C225E33CAE}"/>
              </a:ext>
            </a:extLst>
          </p:cNvPr>
          <p:cNvSpPr txBox="1"/>
          <p:nvPr/>
        </p:nvSpPr>
        <p:spPr>
          <a:xfrm>
            <a:off x="10446587" y="-188177"/>
            <a:ext cx="1814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noProof="0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45138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31614-3A68-9601-85E6-6D61E9BE5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2A8453D-6F18-4368-9595-16C65DD9AFDE}"/>
              </a:ext>
            </a:extLst>
          </p:cNvPr>
          <p:cNvSpPr txBox="1"/>
          <p:nvPr/>
        </p:nvSpPr>
        <p:spPr>
          <a:xfrm>
            <a:off x="0" y="0"/>
            <a:ext cx="690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noProof="0" dirty="0"/>
              <a:t>Geometria analityczna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BDEC9B6-36B2-6D19-A05E-7253110C18BC}"/>
              </a:ext>
            </a:extLst>
          </p:cNvPr>
          <p:cNvSpPr txBox="1"/>
          <p:nvPr/>
        </p:nvSpPr>
        <p:spPr>
          <a:xfrm>
            <a:off x="11009397" y="-133016"/>
            <a:ext cx="1426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noProof="0" dirty="0"/>
              <a:t>GA</a:t>
            </a:r>
          </a:p>
        </p:txBody>
      </p:sp>
      <p:pic>
        <p:nvPicPr>
          <p:cNvPr id="8" name="Obraz 7" descr="Obraz zawierający tekst, zrzut ekranu, numer, Czcionka&#10;&#10;Zawartość wygenerowana przez AI może być niepoprawna.">
            <a:extLst>
              <a:ext uri="{FF2B5EF4-FFF2-40B4-BE49-F238E27FC236}">
                <a16:creationId xmlns:a16="http://schemas.microsoft.com/office/drawing/2014/main" id="{FDC1E3B1-40EB-79B2-DCD5-5DC3C8EC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56" y="974980"/>
            <a:ext cx="10012172" cy="55062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9512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Czcionka, linia, zrzut ekranu&#10;&#10;Zawartość wygenerowana przez AI może być niepoprawna.">
            <a:extLst>
              <a:ext uri="{FF2B5EF4-FFF2-40B4-BE49-F238E27FC236}">
                <a16:creationId xmlns:a16="http://schemas.microsoft.com/office/drawing/2014/main" id="{798C88F0-61D3-C9BC-E75B-D12527962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28" y="2590683"/>
            <a:ext cx="11412543" cy="1676634"/>
          </a:xfrm>
          <a:prstGeom prst="rect">
            <a:avLst/>
          </a:prstGeom>
        </p:spPr>
      </p:pic>
      <p:pic>
        <p:nvPicPr>
          <p:cNvPr id="6" name="Obraz 5" descr="Obraz zawierający tekst, Czcionka, linia, numer&#10;&#10;Zawartość wygenerowana przez AI może być niepoprawna.">
            <a:extLst>
              <a:ext uri="{FF2B5EF4-FFF2-40B4-BE49-F238E27FC236}">
                <a16:creationId xmlns:a16="http://schemas.microsoft.com/office/drawing/2014/main" id="{3EB721AE-321C-296B-FB6B-D88C5C76A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28" y="751243"/>
            <a:ext cx="8697539" cy="1457528"/>
          </a:xfrm>
          <a:prstGeom prst="rect">
            <a:avLst/>
          </a:prstGeom>
        </p:spPr>
      </p:pic>
      <p:pic>
        <p:nvPicPr>
          <p:cNvPr id="8" name="Obraz 7" descr="Obraz zawierający tekst, zrzut ekranu, Czcionka, linia&#10;&#10;Zawartość wygenerowana przez AI może być niepoprawna.">
            <a:extLst>
              <a:ext uri="{FF2B5EF4-FFF2-40B4-BE49-F238E27FC236}">
                <a16:creationId xmlns:a16="http://schemas.microsoft.com/office/drawing/2014/main" id="{73C8F552-86D5-BE7A-C37A-9A76A7CDB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28" y="4748824"/>
            <a:ext cx="8611802" cy="150516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A0700FE4-D12E-06BE-FEB4-2F815D92B387}"/>
              </a:ext>
            </a:extLst>
          </p:cNvPr>
          <p:cNvSpPr txBox="1"/>
          <p:nvPr/>
        </p:nvSpPr>
        <p:spPr>
          <a:xfrm>
            <a:off x="0" y="0"/>
            <a:ext cx="690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noProof="0" dirty="0"/>
              <a:t>Geometria analityczna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71B757A-8B9E-B857-AE0E-D00DDA960B41}"/>
              </a:ext>
            </a:extLst>
          </p:cNvPr>
          <p:cNvSpPr txBox="1"/>
          <p:nvPr/>
        </p:nvSpPr>
        <p:spPr>
          <a:xfrm>
            <a:off x="11009397" y="-133016"/>
            <a:ext cx="1426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noProof="0" dirty="0"/>
              <a:t>GA</a:t>
            </a:r>
          </a:p>
        </p:txBody>
      </p:sp>
    </p:spTree>
    <p:extLst>
      <p:ext uri="{BB962C8B-B14F-4D97-AF65-F5344CB8AC3E}">
        <p14:creationId xmlns:p14="http://schemas.microsoft.com/office/powerpoint/2010/main" val="1740701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DA26F-2B23-AE82-A3FC-F780C7C8A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CC43001-0BD1-827B-52E6-2FA6C26BBDB0}"/>
              </a:ext>
            </a:extLst>
          </p:cNvPr>
          <p:cNvSpPr txBox="1"/>
          <p:nvPr/>
        </p:nvSpPr>
        <p:spPr>
          <a:xfrm>
            <a:off x="0" y="0"/>
            <a:ext cx="690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noProof="0" dirty="0"/>
              <a:t>Stereometria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300C647-FA38-1F0F-5887-83857728A72B}"/>
              </a:ext>
            </a:extLst>
          </p:cNvPr>
          <p:cNvSpPr txBox="1"/>
          <p:nvPr/>
        </p:nvSpPr>
        <p:spPr>
          <a:xfrm>
            <a:off x="11478883" y="-127792"/>
            <a:ext cx="1426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noProof="0" dirty="0"/>
              <a:t>S</a:t>
            </a:r>
          </a:p>
        </p:txBody>
      </p:sp>
      <p:pic>
        <p:nvPicPr>
          <p:cNvPr id="7" name="Obraz 6" descr="Obraz zawierający tekst, zrzut ekranu, numer, Równolegle&#10;&#10;Zawartość wygenerowana przez AI może być niepoprawna.">
            <a:extLst>
              <a:ext uri="{FF2B5EF4-FFF2-40B4-BE49-F238E27FC236}">
                <a16:creationId xmlns:a16="http://schemas.microsoft.com/office/drawing/2014/main" id="{8FCEEFCE-4A19-DC9F-8F07-47C0D5E5A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5" y="980204"/>
            <a:ext cx="11584017" cy="52680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2419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95102-4A07-D66A-EFE5-F7F72CADC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6374AEE-5ECB-CADB-7BFC-DBD01F8D9DE4}"/>
              </a:ext>
            </a:extLst>
          </p:cNvPr>
          <p:cNvSpPr txBox="1"/>
          <p:nvPr/>
        </p:nvSpPr>
        <p:spPr>
          <a:xfrm>
            <a:off x="353683" y="241540"/>
            <a:ext cx="690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noProof="0" dirty="0"/>
              <a:t>Kombinatoryka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2C89C20-9417-9D49-7B53-0B458556D005}"/>
              </a:ext>
            </a:extLst>
          </p:cNvPr>
          <p:cNvSpPr txBox="1"/>
          <p:nvPr/>
        </p:nvSpPr>
        <p:spPr>
          <a:xfrm>
            <a:off x="9946257" y="-127792"/>
            <a:ext cx="23233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noProof="0" dirty="0" err="1"/>
              <a:t>Komb</a:t>
            </a:r>
            <a:endParaRPr lang="pl-PL" sz="6600" noProof="0" dirty="0"/>
          </a:p>
        </p:txBody>
      </p:sp>
      <p:pic>
        <p:nvPicPr>
          <p:cNvPr id="8" name="Obraz 7" descr="Obraz zawierający tekst, zrzut ekranu, Czcionka, numer&#10;&#10;Zawartość wygenerowana przez AI może być niepoprawna.">
            <a:extLst>
              <a:ext uri="{FF2B5EF4-FFF2-40B4-BE49-F238E27FC236}">
                <a16:creationId xmlns:a16="http://schemas.microsoft.com/office/drawing/2014/main" id="{60578563-363D-753F-A060-CA2B8D55A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68" y="1452195"/>
            <a:ext cx="10136015" cy="26768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8077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C20A4-E8EF-F1D9-97B6-9416219B9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791F20D7-052C-93B6-9BDA-78237A6F446E}"/>
              </a:ext>
            </a:extLst>
          </p:cNvPr>
          <p:cNvSpPr txBox="1"/>
          <p:nvPr/>
        </p:nvSpPr>
        <p:spPr>
          <a:xfrm>
            <a:off x="10360325" y="-189782"/>
            <a:ext cx="23233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noProof="0" dirty="0" err="1"/>
              <a:t>RPiS</a:t>
            </a:r>
            <a:endParaRPr lang="pl-PL" sz="6600" noProof="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EF7B658-5F13-D5EE-B0F1-0B23EC409853}"/>
              </a:ext>
            </a:extLst>
          </p:cNvPr>
          <p:cNvSpPr txBox="1"/>
          <p:nvPr/>
        </p:nvSpPr>
        <p:spPr>
          <a:xfrm>
            <a:off x="0" y="0"/>
            <a:ext cx="690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noProof="0" dirty="0"/>
              <a:t>Rachunek prawdopodobieństwa i statystyka </a:t>
            </a:r>
          </a:p>
        </p:txBody>
      </p:sp>
      <p:pic>
        <p:nvPicPr>
          <p:cNvPr id="11" name="Obraz 10" descr="Obraz zawierający tekst, zrzut ekranu, Czcionka, numer&#10;&#10;Zawartość wygenerowana przez AI może być niepoprawna.">
            <a:extLst>
              <a:ext uri="{FF2B5EF4-FFF2-40B4-BE49-F238E27FC236}">
                <a16:creationId xmlns:a16="http://schemas.microsoft.com/office/drawing/2014/main" id="{E8A7E390-25B4-0715-0D53-3CA81E5FF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1686272"/>
            <a:ext cx="10345594" cy="27435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7534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F0BE791-A952-5AFE-26E9-EC8FE8923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029" y="381352"/>
            <a:ext cx="7879843" cy="6028081"/>
          </a:xfrm>
          <a:prstGeom prst="rect">
            <a:avLst/>
          </a:prstGeom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0BA5118-A806-D528-D7BD-67CB8BC84F6A}"/>
              </a:ext>
            </a:extLst>
          </p:cNvPr>
          <p:cNvSpPr txBox="1"/>
          <p:nvPr/>
        </p:nvSpPr>
        <p:spPr>
          <a:xfrm>
            <a:off x="1986412" y="6544564"/>
            <a:ext cx="60988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https://poradniajezykowa.uw.edu.pl/porady/bernoullego-czy-bernoulliego/</a:t>
            </a:r>
          </a:p>
        </p:txBody>
      </p:sp>
    </p:spTree>
    <p:extLst>
      <p:ext uri="{BB962C8B-B14F-4D97-AF65-F5344CB8AC3E}">
        <p14:creationId xmlns:p14="http://schemas.microsoft.com/office/powerpoint/2010/main" val="56401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CEC01C2-7879-395C-7E52-4349CC089E9F}"/>
              </a:ext>
            </a:extLst>
          </p:cNvPr>
          <p:cNvSpPr txBox="1"/>
          <p:nvPr/>
        </p:nvSpPr>
        <p:spPr>
          <a:xfrm>
            <a:off x="0" y="1522013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Serdeczne podziękowania </a:t>
            </a:r>
          </a:p>
          <a:p>
            <a:pPr algn="ctr"/>
            <a:r>
              <a:rPr lang="pl-PL" sz="2800" b="1" dirty="0"/>
              <a:t>za przekazanie informacji o ankiecie </a:t>
            </a:r>
          </a:p>
          <a:p>
            <a:pPr algn="ctr"/>
            <a:r>
              <a:rPr lang="pl-PL" sz="2800" b="1" dirty="0"/>
              <a:t>nauczycielom matematyki! </a:t>
            </a:r>
            <a:endParaRPr lang="en-US" sz="2800" b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01C5DB2-4731-66A4-5ED7-B28EBA5DCB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577" y="3806729"/>
            <a:ext cx="1824112" cy="182411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169BD7D-7A30-5EA0-679C-97281306D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225" y="4056705"/>
            <a:ext cx="4048690" cy="1324160"/>
          </a:xfrm>
          <a:prstGeom prst="rect">
            <a:avLst/>
          </a:prstGeom>
        </p:spPr>
      </p:pic>
      <p:pic>
        <p:nvPicPr>
          <p:cNvPr id="7" name="Grafika 6" descr="Serce z wypełnieniem pełnym">
            <a:extLst>
              <a:ext uri="{FF2B5EF4-FFF2-40B4-BE49-F238E27FC236}">
                <a16:creationId xmlns:a16="http://schemas.microsoft.com/office/drawing/2014/main" id="{CC0D6103-278D-E3B8-51B5-AD259E91C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65433" y="2971800"/>
            <a:ext cx="914400" cy="914400"/>
          </a:xfrm>
          <a:prstGeom prst="rect">
            <a:avLst/>
          </a:prstGeom>
        </p:spPr>
      </p:pic>
      <p:pic>
        <p:nvPicPr>
          <p:cNvPr id="8" name="Grafika 7" descr="Serce z wypełnieniem pełnym">
            <a:extLst>
              <a:ext uri="{FF2B5EF4-FFF2-40B4-BE49-F238E27FC236}">
                <a16:creationId xmlns:a16="http://schemas.microsoft.com/office/drawing/2014/main" id="{B8EA45AC-8F22-1727-17BE-8A632F42D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20987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75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FD1BD-9DBB-2A92-C172-126984326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362D90C6-DDDE-2380-323C-929CF173F658}"/>
              </a:ext>
            </a:extLst>
          </p:cNvPr>
          <p:cNvSpPr txBox="1"/>
          <p:nvPr/>
        </p:nvSpPr>
        <p:spPr>
          <a:xfrm>
            <a:off x="0" y="0"/>
            <a:ext cx="690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noProof="0" dirty="0"/>
              <a:t>Rachunek prawdopodobieństwa i statystyka </a:t>
            </a:r>
          </a:p>
        </p:txBody>
      </p:sp>
      <p:pic>
        <p:nvPicPr>
          <p:cNvPr id="3" name="Obraz 2" descr="Obraz zawierający tekst, zrzut ekranu, Czcionka, numer&#10;&#10;Zawartość wygenerowana przez AI może być niepoprawna.">
            <a:extLst>
              <a:ext uri="{FF2B5EF4-FFF2-40B4-BE49-F238E27FC236}">
                <a16:creationId xmlns:a16="http://schemas.microsoft.com/office/drawing/2014/main" id="{34FF4A8F-ACE5-5915-4754-EC21790CE6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6894"/>
          <a:stretch>
            <a:fillRect/>
          </a:stretch>
        </p:blipFill>
        <p:spPr>
          <a:xfrm>
            <a:off x="1685308" y="1195075"/>
            <a:ext cx="8821381" cy="1479114"/>
          </a:xfrm>
          <a:prstGeom prst="rect">
            <a:avLst/>
          </a:prstGeom>
        </p:spPr>
      </p:pic>
      <p:pic>
        <p:nvPicPr>
          <p:cNvPr id="6" name="Obraz 5" descr="Obraz zawierający tekst, zrzut ekranu, Czcionka, numer&#10;&#10;Zawartość wygenerowana przez AI może być niepoprawna.">
            <a:extLst>
              <a:ext uri="{FF2B5EF4-FFF2-40B4-BE49-F238E27FC236}">
                <a16:creationId xmlns:a16="http://schemas.microsoft.com/office/drawing/2014/main" id="{D81E9673-0688-1ED7-DD6D-592E4E62CD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894" b="1"/>
          <a:stretch>
            <a:fillRect/>
          </a:stretch>
        </p:blipFill>
        <p:spPr>
          <a:xfrm>
            <a:off x="1682430" y="5060827"/>
            <a:ext cx="8821381" cy="1479115"/>
          </a:xfrm>
          <a:prstGeom prst="rect">
            <a:avLst/>
          </a:prstGeom>
        </p:spPr>
      </p:pic>
      <p:pic>
        <p:nvPicPr>
          <p:cNvPr id="7" name="Obraz 6" descr="Obraz zawierający tekst, zrzut ekranu, Czcionka, numer&#10;&#10;Zawartość wygenerowana przez AI może być niepoprawna.">
            <a:extLst>
              <a:ext uri="{FF2B5EF4-FFF2-40B4-BE49-F238E27FC236}">
                <a16:creationId xmlns:a16="http://schemas.microsoft.com/office/drawing/2014/main" id="{ED1059F9-FDAC-0110-4C81-31F130098D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556" b="33339"/>
          <a:stretch>
            <a:fillRect/>
          </a:stretch>
        </p:blipFill>
        <p:spPr>
          <a:xfrm>
            <a:off x="1682431" y="3127951"/>
            <a:ext cx="8821381" cy="147911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7057981-03B0-1CFB-B822-608FF644B8A6}"/>
              </a:ext>
            </a:extLst>
          </p:cNvPr>
          <p:cNvSpPr txBox="1"/>
          <p:nvPr/>
        </p:nvSpPr>
        <p:spPr>
          <a:xfrm>
            <a:off x="10360325" y="-189782"/>
            <a:ext cx="23233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noProof="0" dirty="0" err="1"/>
              <a:t>RPiS</a:t>
            </a:r>
            <a:endParaRPr lang="pl-PL" sz="6600" noProof="0" dirty="0"/>
          </a:p>
        </p:txBody>
      </p:sp>
    </p:spTree>
    <p:extLst>
      <p:ext uri="{BB962C8B-B14F-4D97-AF65-F5344CB8AC3E}">
        <p14:creationId xmlns:p14="http://schemas.microsoft.com/office/powerpoint/2010/main" val="2570382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D6808-1FA4-E85D-2764-5D8E29938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67607525-E2B1-7E2E-6559-5462B0B42BB8}"/>
              </a:ext>
            </a:extLst>
          </p:cNvPr>
          <p:cNvSpPr txBox="1"/>
          <p:nvPr/>
        </p:nvSpPr>
        <p:spPr>
          <a:xfrm>
            <a:off x="10213675" y="-184666"/>
            <a:ext cx="23233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noProof="0" dirty="0" err="1"/>
              <a:t>OiRR</a:t>
            </a:r>
            <a:endParaRPr lang="pl-PL" sz="6600" noProof="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C058435-E439-C1F6-767F-F912663770A8}"/>
              </a:ext>
            </a:extLst>
          </p:cNvPr>
          <p:cNvSpPr txBox="1"/>
          <p:nvPr/>
        </p:nvSpPr>
        <p:spPr>
          <a:xfrm>
            <a:off x="0" y="0"/>
            <a:ext cx="690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noProof="0" dirty="0"/>
              <a:t>Optymalizacja i rachunek różniczkowy</a:t>
            </a:r>
          </a:p>
        </p:txBody>
      </p:sp>
      <p:pic>
        <p:nvPicPr>
          <p:cNvPr id="9" name="Obraz 8" descr="Obraz zawierający tekst, zrzut ekranu, numer, Czcionka&#10;&#10;Zawartość wygenerowana przez AI może być niepoprawna.">
            <a:extLst>
              <a:ext uri="{FF2B5EF4-FFF2-40B4-BE49-F238E27FC236}">
                <a16:creationId xmlns:a16="http://schemas.microsoft.com/office/drawing/2014/main" id="{E2F6DDF7-6E19-4732-2BE9-362D1F9F8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91" y="1309391"/>
            <a:ext cx="10469436" cy="42392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FAC41F5-CF23-BC35-E6EA-B2470E78AC12}"/>
              </a:ext>
            </a:extLst>
          </p:cNvPr>
          <p:cNvSpPr txBox="1"/>
          <p:nvPr/>
        </p:nvSpPr>
        <p:spPr>
          <a:xfrm>
            <a:off x="869111" y="5998565"/>
            <a:ext cx="6344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Brakuje hasła „ciągłość funkcji”!!!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A65C6500-84B7-C064-36E3-8CBBE02C5D8B}"/>
              </a:ext>
            </a:extLst>
          </p:cNvPr>
          <p:cNvSpPr txBox="1"/>
          <p:nvPr/>
        </p:nvSpPr>
        <p:spPr>
          <a:xfrm>
            <a:off x="451821" y="430306"/>
            <a:ext cx="903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ZP: Przenieść do zakresu rozszerzonego</a:t>
            </a:r>
            <a:endParaRPr lang="en-US" b="1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4B0619F-4CEA-D26D-89AC-E352B49BA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21" y="1133193"/>
            <a:ext cx="7175554" cy="52945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8319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C691C2-90BE-9BBD-71FE-BBB1C7B25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926AC09-D27F-0FD6-8BC4-99BAF693D39F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R: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usunąć</a:t>
            </a:r>
            <a:endParaRPr lang="en-US" sz="3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168343F-13A9-7A30-C468-CD8E42603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345" y="1692783"/>
            <a:ext cx="7582481" cy="30962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3724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932C6-4577-180C-3CCD-4D2CD8F96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2A229D16-78A1-4C7D-68ED-88CD10A5914C}"/>
              </a:ext>
            </a:extLst>
          </p:cNvPr>
          <p:cNvSpPr txBox="1"/>
          <p:nvPr/>
        </p:nvSpPr>
        <p:spPr>
          <a:xfrm>
            <a:off x="451821" y="430306"/>
            <a:ext cx="903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ZR: przenieść do zakresu podstawowego</a:t>
            </a:r>
            <a:endParaRPr lang="en-US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FF90782-5432-7757-D88C-7EB7479F1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17" y="1041227"/>
            <a:ext cx="7664011" cy="51439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9167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E5392-E87F-7E81-A742-A24B5D44E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8A831E3-4D82-D48E-C3AD-A93C71B28C26}"/>
              </a:ext>
            </a:extLst>
          </p:cNvPr>
          <p:cNvSpPr txBox="1"/>
          <p:nvPr/>
        </p:nvSpPr>
        <p:spPr>
          <a:xfrm>
            <a:off x="0" y="0"/>
            <a:ext cx="690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noProof="0" dirty="0"/>
              <a:t>Inne zagadnienia</a:t>
            </a:r>
          </a:p>
        </p:txBody>
      </p:sp>
      <p:pic>
        <p:nvPicPr>
          <p:cNvPr id="8" name="Obraz 7" descr="Obraz zawierający tekst, linia, Czcionka, diagram&#10;&#10;Zawartość wygenerowana przez AI może być niepoprawna.">
            <a:extLst>
              <a:ext uri="{FF2B5EF4-FFF2-40B4-BE49-F238E27FC236}">
                <a16:creationId xmlns:a16="http://schemas.microsoft.com/office/drawing/2014/main" id="{52D03A32-0D34-422F-ADE7-0A89BDBA6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21" y="1654421"/>
            <a:ext cx="11364911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51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53AD9-9951-F32E-A74D-ECE371328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5D684A6A-1FDF-96BA-D041-834D684B5C9A}"/>
              </a:ext>
            </a:extLst>
          </p:cNvPr>
          <p:cNvSpPr txBox="1"/>
          <p:nvPr/>
        </p:nvSpPr>
        <p:spPr>
          <a:xfrm>
            <a:off x="0" y="0"/>
            <a:ext cx="690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noProof="0" dirty="0"/>
              <a:t>Inne zagadnienia</a:t>
            </a:r>
          </a:p>
        </p:txBody>
      </p:sp>
      <p:pic>
        <p:nvPicPr>
          <p:cNvPr id="10" name="Obraz 9" descr="Obraz zawierający tekst, Czcionka, linia, zrzut ekranu&#10;&#10;Zawartość wygenerowana przez AI może być niepoprawna.">
            <a:extLst>
              <a:ext uri="{FF2B5EF4-FFF2-40B4-BE49-F238E27FC236}">
                <a16:creationId xmlns:a16="http://schemas.microsoft.com/office/drawing/2014/main" id="{8226D203-DA5C-8875-C7D7-8A4E13F1D2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9557"/>
          <a:stretch>
            <a:fillRect/>
          </a:stretch>
        </p:blipFill>
        <p:spPr>
          <a:xfrm>
            <a:off x="610343" y="1855003"/>
            <a:ext cx="10836854" cy="46550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FD2EAD3-93DF-4E1B-190A-C5E83B1D9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127" y="2490656"/>
            <a:ext cx="6239746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69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73F4B-5FEE-8E94-1F18-601CE0471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AF32577-9D44-B27F-B2C1-C77E934E8EB4}"/>
              </a:ext>
            </a:extLst>
          </p:cNvPr>
          <p:cNvSpPr txBox="1"/>
          <p:nvPr/>
        </p:nvSpPr>
        <p:spPr>
          <a:xfrm>
            <a:off x="0" y="0"/>
            <a:ext cx="690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noProof="0" dirty="0"/>
              <a:t>Inne zagadnienia</a:t>
            </a:r>
          </a:p>
        </p:txBody>
      </p:sp>
      <p:pic>
        <p:nvPicPr>
          <p:cNvPr id="5" name="Obraz 4" descr="Obraz zawierający tekst, zrzut ekranu, Czcionka&#10;&#10;Zawartość wygenerowana przez AI może być niepoprawna.">
            <a:extLst>
              <a:ext uri="{FF2B5EF4-FFF2-40B4-BE49-F238E27FC236}">
                <a16:creationId xmlns:a16="http://schemas.microsoft.com/office/drawing/2014/main" id="{D0A0FCF7-C656-6308-BBB4-47191E60B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534"/>
            <a:ext cx="12192000" cy="3273778"/>
          </a:xfrm>
          <a:prstGeom prst="rect">
            <a:avLst/>
          </a:prstGeom>
        </p:spPr>
      </p:pic>
      <p:pic>
        <p:nvPicPr>
          <p:cNvPr id="7" name="Obraz 6" descr="Obraz zawierający tekst, zrzut ekranu, Czcionka, algebra&#10;&#10;Zawartość wygenerowana przez AI może być niepoprawna.">
            <a:extLst>
              <a:ext uri="{FF2B5EF4-FFF2-40B4-BE49-F238E27FC236}">
                <a16:creationId xmlns:a16="http://schemas.microsoft.com/office/drawing/2014/main" id="{70C5175B-8173-49AF-FD35-5A26E7DB9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0684"/>
            <a:ext cx="12192000" cy="2138782"/>
          </a:xfrm>
          <a:prstGeom prst="rect">
            <a:avLst/>
          </a:prstGeom>
        </p:spPr>
      </p:pic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2FF102BB-9BEE-9B93-361D-A5D5AF739434}"/>
              </a:ext>
            </a:extLst>
          </p:cNvPr>
          <p:cNvCxnSpPr/>
          <p:nvPr/>
        </p:nvCxnSpPr>
        <p:spPr>
          <a:xfrm>
            <a:off x="0" y="3994030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A466010-AD08-9212-1795-D191500ED92A}"/>
              </a:ext>
            </a:extLst>
          </p:cNvPr>
          <p:cNvSpPr txBox="1"/>
          <p:nvPr/>
        </p:nvSpPr>
        <p:spPr>
          <a:xfrm>
            <a:off x="10472468" y="2938856"/>
            <a:ext cx="65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130</a:t>
            </a:r>
            <a:endParaRPr lang="en-US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BCB04CD-131A-E3F9-ED5E-A84512923459}"/>
              </a:ext>
            </a:extLst>
          </p:cNvPr>
          <p:cNvSpPr txBox="1"/>
          <p:nvPr/>
        </p:nvSpPr>
        <p:spPr>
          <a:xfrm>
            <a:off x="8847826" y="6214018"/>
            <a:ext cx="65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18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076DE-059B-9EBB-EF11-B45B7A36F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C1977B0-DDFE-4327-2F94-A3D5519ABBA0}"/>
              </a:ext>
            </a:extLst>
          </p:cNvPr>
          <p:cNvSpPr txBox="1"/>
          <p:nvPr/>
        </p:nvSpPr>
        <p:spPr>
          <a:xfrm>
            <a:off x="0" y="0"/>
            <a:ext cx="690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noProof="0" dirty="0"/>
              <a:t>Inne zagadnienia</a:t>
            </a:r>
          </a:p>
        </p:txBody>
      </p:sp>
      <p:pic>
        <p:nvPicPr>
          <p:cNvPr id="6" name="Obraz 5" descr="Obraz zawierający tekst, zrzut ekranu, linia, Czcionka&#10;&#10;Zawartość wygenerowana przez AI może być niepoprawna.">
            <a:extLst>
              <a:ext uri="{FF2B5EF4-FFF2-40B4-BE49-F238E27FC236}">
                <a16:creationId xmlns:a16="http://schemas.microsoft.com/office/drawing/2014/main" id="{2CEC079E-DE2F-B873-95A9-BE004504C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55" y="1503009"/>
            <a:ext cx="10488489" cy="20576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9154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24D9AF6-105B-8197-0605-218D43736530}"/>
              </a:ext>
            </a:extLst>
          </p:cNvPr>
          <p:cNvSpPr txBox="1"/>
          <p:nvPr/>
        </p:nvSpPr>
        <p:spPr>
          <a:xfrm>
            <a:off x="0" y="0"/>
            <a:ext cx="690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noProof="0" dirty="0"/>
              <a:t>Liczby rzeczywiste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63D9DF2-4556-FFD7-61C4-F7D2A8AE7B5B}"/>
              </a:ext>
            </a:extLst>
          </p:cNvPr>
          <p:cNvSpPr txBox="1"/>
          <p:nvPr/>
        </p:nvSpPr>
        <p:spPr>
          <a:xfrm>
            <a:off x="11050438" y="-184666"/>
            <a:ext cx="12105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noProof="0" dirty="0"/>
              <a:t>LR</a:t>
            </a:r>
          </a:p>
        </p:txBody>
      </p:sp>
      <p:pic>
        <p:nvPicPr>
          <p:cNvPr id="18" name="Obraz 17" descr="Obraz zawierający tekst, zrzut ekranu, numer, Czcionka&#10;&#10;Zawartość wygenerowana przez AI może być niepoprawna.">
            <a:extLst>
              <a:ext uri="{FF2B5EF4-FFF2-40B4-BE49-F238E27FC236}">
                <a16:creationId xmlns:a16="http://schemas.microsoft.com/office/drawing/2014/main" id="{F87ABF4D-3304-9FD1-BCEE-7C0209217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31" y="760882"/>
            <a:ext cx="8268854" cy="57157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CB5016C-8BC1-FF0C-4219-833AF09405BD}"/>
              </a:ext>
            </a:extLst>
          </p:cNvPr>
          <p:cNvSpPr txBox="1"/>
          <p:nvPr/>
        </p:nvSpPr>
        <p:spPr>
          <a:xfrm>
            <a:off x="9445924" y="1096356"/>
            <a:ext cx="243049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i="1" dirty="0"/>
              <a:t>Klasa pierwsza powinna obejmować wyłącznie zagadnienia, których celem jest ugruntowanie rachunków. </a:t>
            </a:r>
            <a:r>
              <a:rPr lang="pl-PL" b="1" i="1" dirty="0">
                <a:solidFill>
                  <a:srgbClr val="C00000"/>
                </a:solidFill>
              </a:rPr>
              <a:t>Sprawność rachunkowa uczniów jest fatalna</a:t>
            </a:r>
            <a:r>
              <a:rPr lang="pl-PL" i="1" dirty="0"/>
              <a:t>. Brak prac domowych pogłębił tę sytuację, jak można było przewidzieć.</a:t>
            </a:r>
            <a:endParaRPr lang="en-US" i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7F8F5BE-60BF-F902-EEE1-BC8A8BE4B093}"/>
              </a:ext>
            </a:extLst>
          </p:cNvPr>
          <p:cNvSpPr txBox="1"/>
          <p:nvPr/>
        </p:nvSpPr>
        <p:spPr>
          <a:xfrm>
            <a:off x="9445924" y="4977289"/>
            <a:ext cx="26030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Brak skutecznego utrwalenia działań na ułamkach zwykłych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7572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2F646-6117-52BF-AA8B-A68EC51EC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138F522-44F8-809C-48CF-B39C1A77EF44}"/>
              </a:ext>
            </a:extLst>
          </p:cNvPr>
          <p:cNvSpPr txBox="1"/>
          <p:nvPr/>
        </p:nvSpPr>
        <p:spPr>
          <a:xfrm>
            <a:off x="0" y="0"/>
            <a:ext cx="690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noProof="0" dirty="0"/>
              <a:t>Wyrażenia algebraiczne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9C1CBF5-E4E4-BE40-F0F7-27CE949BAA5F}"/>
              </a:ext>
            </a:extLst>
          </p:cNvPr>
          <p:cNvSpPr txBox="1"/>
          <p:nvPr/>
        </p:nvSpPr>
        <p:spPr>
          <a:xfrm>
            <a:off x="10774392" y="0"/>
            <a:ext cx="1417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noProof="0" dirty="0"/>
              <a:t>WA</a:t>
            </a:r>
          </a:p>
        </p:txBody>
      </p:sp>
      <p:pic>
        <p:nvPicPr>
          <p:cNvPr id="18" name="Obraz 17" descr="Obraz zawierający tekst, zrzut ekranu, numer, Równolegle&#10;&#10;Zawartość wygenerowana przez AI może być niepoprawna.">
            <a:extLst>
              <a:ext uri="{FF2B5EF4-FFF2-40B4-BE49-F238E27FC236}">
                <a16:creationId xmlns:a16="http://schemas.microsoft.com/office/drawing/2014/main" id="{D78A37F1-E4AF-6FE8-E95B-0525C92C1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48" y="1014075"/>
            <a:ext cx="9850225" cy="4829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77ECB2A-47BC-962D-014E-BB2ED8A2DFC0}"/>
              </a:ext>
            </a:extLst>
          </p:cNvPr>
          <p:cNvSpPr txBox="1"/>
          <p:nvPr/>
        </p:nvSpPr>
        <p:spPr>
          <a:xfrm>
            <a:off x="10144513" y="1885058"/>
            <a:ext cx="20474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Schemat </a:t>
            </a:r>
            <a:r>
              <a:rPr lang="pl-PL" sz="1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Hornera</a:t>
            </a:r>
            <a:endParaRPr lang="en-US" sz="1600" i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A44ACCD-E255-EB54-17E6-38A0260F8CB8}"/>
              </a:ext>
            </a:extLst>
          </p:cNvPr>
          <p:cNvSpPr txBox="1"/>
          <p:nvPr/>
        </p:nvSpPr>
        <p:spPr>
          <a:xfrm>
            <a:off x="10144513" y="2847518"/>
            <a:ext cx="1641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Twierdzenie B</a:t>
            </a:r>
            <a:r>
              <a:rPr lang="en-US" b="1" i="1" dirty="0"/>
              <a:t>é</a:t>
            </a:r>
            <a:r>
              <a:rPr lang="pl-PL" sz="1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zouta</a:t>
            </a:r>
            <a:endParaRPr lang="en-US" i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56E941D-1C48-4FFB-C04C-8CAF4A35A56B}"/>
              </a:ext>
            </a:extLst>
          </p:cNvPr>
          <p:cNvSpPr txBox="1"/>
          <p:nvPr/>
        </p:nvSpPr>
        <p:spPr>
          <a:xfrm>
            <a:off x="178848" y="6033705"/>
            <a:ext cx="114668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400" b="1" i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Należy bezwzględnie zadbać o to, aby przeskok wymagań ze SP i LO nie był tak drastyczny dla ucznia pierwszej klasy liceum lub technikum. </a:t>
            </a:r>
            <a:r>
              <a:rPr lang="pl-PL" sz="14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Tak od dawna się dzieje, nauczyciele to widzą, rodzice, młodzież, a nikt do tej pory nic z tym nie zrobił. Wątpię, że teraz także ktoś o tym pomyśli, bo ciągle MEN popełnia te same błędy. </a:t>
            </a:r>
            <a:endParaRPr lang="en-US" sz="1400" i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7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791DD-9C6D-E389-83CA-64F9C98E1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64EA5D9-FD56-B4B6-DC64-69EAA8619693}"/>
              </a:ext>
            </a:extLst>
          </p:cNvPr>
          <p:cNvSpPr txBox="1"/>
          <p:nvPr/>
        </p:nvSpPr>
        <p:spPr>
          <a:xfrm>
            <a:off x="0" y="0"/>
            <a:ext cx="690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noProof="0" dirty="0"/>
              <a:t>Równania i nierówności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D3AE89B-67FD-85CA-473A-EBC4786EC134}"/>
              </a:ext>
            </a:extLst>
          </p:cNvPr>
          <p:cNvSpPr txBox="1"/>
          <p:nvPr/>
        </p:nvSpPr>
        <p:spPr>
          <a:xfrm>
            <a:off x="10601864" y="-184666"/>
            <a:ext cx="1590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noProof="0" dirty="0" err="1"/>
              <a:t>RiN</a:t>
            </a:r>
            <a:endParaRPr lang="pl-PL" sz="6600" noProof="0" dirty="0"/>
          </a:p>
        </p:txBody>
      </p:sp>
      <p:pic>
        <p:nvPicPr>
          <p:cNvPr id="15" name="Obraz 14" descr="Obraz zawierający tekst, zrzut ekranu, numer, Czcionka&#10;&#10;Zawartość wygenerowana przez AI może być niepoprawna.">
            <a:extLst>
              <a:ext uri="{FF2B5EF4-FFF2-40B4-BE49-F238E27FC236}">
                <a16:creationId xmlns:a16="http://schemas.microsoft.com/office/drawing/2014/main" id="{6AFCF09F-D649-4E9F-C2EE-5547A42CF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1" y="923330"/>
            <a:ext cx="12053977" cy="56430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7272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EF6A8-5459-67A6-C134-F33263F8F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00B1EBD-C26A-6E3D-D6C7-3390436F024A}"/>
              </a:ext>
            </a:extLst>
          </p:cNvPr>
          <p:cNvSpPr txBox="1"/>
          <p:nvPr/>
        </p:nvSpPr>
        <p:spPr>
          <a:xfrm>
            <a:off x="0" y="0"/>
            <a:ext cx="690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noProof="0" dirty="0"/>
              <a:t>Układy równań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4B072DC-BA00-4323-C092-637951C3D12E}"/>
              </a:ext>
            </a:extLst>
          </p:cNvPr>
          <p:cNvSpPr txBox="1"/>
          <p:nvPr/>
        </p:nvSpPr>
        <p:spPr>
          <a:xfrm>
            <a:off x="10915290" y="0"/>
            <a:ext cx="1276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noProof="0" dirty="0"/>
              <a:t>UR</a:t>
            </a:r>
          </a:p>
        </p:txBody>
      </p:sp>
      <p:pic>
        <p:nvPicPr>
          <p:cNvPr id="12" name="Obraz 11" descr="Obraz zawierający tekst, zrzut ekranu, Czcionka, numer&#10;&#10;Zawartość wygenerowana przez AI może być niepoprawna.">
            <a:extLst>
              <a:ext uri="{FF2B5EF4-FFF2-40B4-BE49-F238E27FC236}">
                <a16:creationId xmlns:a16="http://schemas.microsoft.com/office/drawing/2014/main" id="{CAF0B3B5-4CE1-055A-16BD-537E6BE40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96" y="1721305"/>
            <a:ext cx="10526594" cy="29150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1AB3AAB-BBD9-6A82-26A6-F8957D79B4E3}"/>
              </a:ext>
            </a:extLst>
          </p:cNvPr>
          <p:cNvSpPr txBox="1"/>
          <p:nvPr/>
        </p:nvSpPr>
        <p:spPr>
          <a:xfrm>
            <a:off x="4962675" y="5896001"/>
            <a:ext cx="6314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i="1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C</a:t>
            </a:r>
            <a:r>
              <a:rPr lang="pl-PL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hciałabym mieć jasno powiedziane, czy uczyć o układach równań z parametrem.</a:t>
            </a:r>
            <a:endParaRPr lang="en-US" i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62ED1D7-9A8A-8D08-D5D2-D63A26386A8D}"/>
              </a:ext>
            </a:extLst>
          </p:cNvPr>
          <p:cNvSpPr txBox="1"/>
          <p:nvPr/>
        </p:nvSpPr>
        <p:spPr>
          <a:xfrm>
            <a:off x="388696" y="5157337"/>
            <a:ext cx="6314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Doprecyzować, jakie metody rozwiązywania układów równań uczeń powinien umieć stosować.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0584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1321A-C72A-4AD3-D40E-03868F6C9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03386A7-8655-EEEF-68F0-E9F14C717769}"/>
              </a:ext>
            </a:extLst>
          </p:cNvPr>
          <p:cNvSpPr txBox="1"/>
          <p:nvPr/>
        </p:nvSpPr>
        <p:spPr>
          <a:xfrm>
            <a:off x="0" y="0"/>
            <a:ext cx="690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noProof="0" dirty="0"/>
              <a:t>Funkcje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BDC2B9C-159A-B01E-E0B6-A5269B42FA4F}"/>
              </a:ext>
            </a:extLst>
          </p:cNvPr>
          <p:cNvSpPr txBox="1"/>
          <p:nvPr/>
        </p:nvSpPr>
        <p:spPr>
          <a:xfrm>
            <a:off x="11542143" y="-184666"/>
            <a:ext cx="753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noProof="0" dirty="0"/>
              <a:t>F</a:t>
            </a:r>
          </a:p>
        </p:txBody>
      </p:sp>
      <p:pic>
        <p:nvPicPr>
          <p:cNvPr id="14" name="Obraz 13" descr="Obraz zawierający tekst, zrzut ekranu, numer, Równolegle&#10;&#10;Zawartość wygenerowana przez AI może być niepoprawna.">
            <a:extLst>
              <a:ext uri="{FF2B5EF4-FFF2-40B4-BE49-F238E27FC236}">
                <a16:creationId xmlns:a16="http://schemas.microsoft.com/office/drawing/2014/main" id="{4C929BB3-2C02-23EC-7393-1DA8794C4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2" y="730380"/>
            <a:ext cx="12049256" cy="60672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38E209F-6AE0-B648-8FA3-CBA1F54BD373}"/>
              </a:ext>
            </a:extLst>
          </p:cNvPr>
          <p:cNvSpPr txBox="1"/>
          <p:nvPr/>
        </p:nvSpPr>
        <p:spPr>
          <a:xfrm>
            <a:off x="2024109" y="118969"/>
            <a:ext cx="91351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Umieszczenie zadań  związane z interpretacją fizyczną, zagadnieniami związanymi z chemią powodują nierówność szans na maturze podstawowej obowiązkowej z matematyki dla uczniów klas mat - fiz. czy np. biol-chem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75434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2BE19-9118-80EA-5D29-08EFF8384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73F3A9F7-1B42-6050-06F1-05DC415D319B}"/>
              </a:ext>
            </a:extLst>
          </p:cNvPr>
          <p:cNvSpPr txBox="1"/>
          <p:nvPr/>
        </p:nvSpPr>
        <p:spPr>
          <a:xfrm>
            <a:off x="0" y="0"/>
            <a:ext cx="690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noProof="0" dirty="0"/>
              <a:t>Funkcje</a:t>
            </a:r>
          </a:p>
        </p:txBody>
      </p:sp>
      <p:pic>
        <p:nvPicPr>
          <p:cNvPr id="7" name="Obraz 6" descr="Obraz zawierający tekst, zrzut ekranu, Czcionka, linia&#10;&#10;Zawartość wygenerowana przez AI może być niepoprawna.">
            <a:extLst>
              <a:ext uri="{FF2B5EF4-FFF2-40B4-BE49-F238E27FC236}">
                <a16:creationId xmlns:a16="http://schemas.microsoft.com/office/drawing/2014/main" id="{F72A247C-5DA5-8A2F-B546-A90DD8539A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8501"/>
          <a:stretch>
            <a:fillRect/>
          </a:stretch>
        </p:blipFill>
        <p:spPr>
          <a:xfrm>
            <a:off x="448573" y="1475175"/>
            <a:ext cx="10917174" cy="54613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DBEA06D-5FC7-180E-B311-BC2AF490BCE9}"/>
              </a:ext>
            </a:extLst>
          </p:cNvPr>
          <p:cNvSpPr txBox="1"/>
          <p:nvPr/>
        </p:nvSpPr>
        <p:spPr>
          <a:xfrm>
            <a:off x="11542143" y="-184666"/>
            <a:ext cx="753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noProof="0" dirty="0"/>
              <a:t>F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A9F34F3-2ADC-2E30-1800-06F26CF3F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654" y="2531050"/>
            <a:ext cx="4772691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0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4BDE4-1151-7A60-3C5F-23ED73101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8BF6A04-7ABB-0EA6-91C0-1972F321FD6C}"/>
              </a:ext>
            </a:extLst>
          </p:cNvPr>
          <p:cNvSpPr txBox="1"/>
          <p:nvPr/>
        </p:nvSpPr>
        <p:spPr>
          <a:xfrm>
            <a:off x="0" y="0"/>
            <a:ext cx="690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noProof="0" dirty="0"/>
              <a:t>Ciągi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10C7EED-844C-86F6-CD07-923191BE7DA2}"/>
              </a:ext>
            </a:extLst>
          </p:cNvPr>
          <p:cNvSpPr txBox="1"/>
          <p:nvPr/>
        </p:nvSpPr>
        <p:spPr>
          <a:xfrm>
            <a:off x="11542143" y="-127792"/>
            <a:ext cx="753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noProof="0" dirty="0"/>
              <a:t>C</a:t>
            </a:r>
          </a:p>
        </p:txBody>
      </p:sp>
      <p:pic>
        <p:nvPicPr>
          <p:cNvPr id="10" name="Obraz 9" descr="Obraz zawierający tekst, zrzut ekranu, numer, Czcionka&#10;&#10;Zawartość wygenerowana przez AI może być niepoprawna.">
            <a:extLst>
              <a:ext uri="{FF2B5EF4-FFF2-40B4-BE49-F238E27FC236}">
                <a16:creationId xmlns:a16="http://schemas.microsoft.com/office/drawing/2014/main" id="{B3A6640B-6F23-C712-C1DC-F60FB072E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69" y="1385602"/>
            <a:ext cx="10326541" cy="40867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96EFA0A-55FE-DE95-E6E5-8ADA44374407}"/>
              </a:ext>
            </a:extLst>
          </p:cNvPr>
          <p:cNvSpPr txBox="1"/>
          <p:nvPr/>
        </p:nvSpPr>
        <p:spPr>
          <a:xfrm>
            <a:off x="770139" y="5982654"/>
            <a:ext cx="633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Eliminacja twierdzenia o trzech ciągach z podstawy programowej.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65546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mbria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Panoramiczny</PresentationFormat>
  <Paragraphs>64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2" baseType="lpstr">
      <vt:lpstr>Arial</vt:lpstr>
      <vt:lpstr>Cambria</vt:lpstr>
      <vt:lpstr>Times New Roman</vt:lpstr>
      <vt:lpstr>Motyw pakietu Office</vt:lpstr>
      <vt:lpstr>Wyniki ankiety: LOiT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 Barańska</dc:creator>
  <cp:lastModifiedBy>Barbara Barańska</cp:lastModifiedBy>
  <cp:revision>101</cp:revision>
  <dcterms:created xsi:type="dcterms:W3CDTF">2026-02-25T00:34:14Z</dcterms:created>
  <dcterms:modified xsi:type="dcterms:W3CDTF">2026-03-20T14:09:25Z</dcterms:modified>
</cp:coreProperties>
</file>